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4" r:id="rId4"/>
    <p:sldId id="275" r:id="rId5"/>
    <p:sldId id="276" r:id="rId6"/>
    <p:sldId id="286" r:id="rId7"/>
    <p:sldId id="258" r:id="rId8"/>
    <p:sldId id="261" r:id="rId9"/>
    <p:sldId id="259" r:id="rId10"/>
    <p:sldId id="291" r:id="rId11"/>
    <p:sldId id="287" r:id="rId12"/>
    <p:sldId id="260" r:id="rId13"/>
    <p:sldId id="263" r:id="rId14"/>
    <p:sldId id="264" r:id="rId15"/>
    <p:sldId id="265" r:id="rId16"/>
    <p:sldId id="277" r:id="rId17"/>
    <p:sldId id="266" r:id="rId18"/>
    <p:sldId id="288" r:id="rId19"/>
    <p:sldId id="289" r:id="rId20"/>
    <p:sldId id="278" r:id="rId21"/>
    <p:sldId id="279" r:id="rId22"/>
    <p:sldId id="280" r:id="rId23"/>
    <p:sldId id="281" r:id="rId24"/>
    <p:sldId id="290" r:id="rId25"/>
    <p:sldId id="292" r:id="rId26"/>
    <p:sldId id="267" r:id="rId27"/>
    <p:sldId id="284" r:id="rId28"/>
    <p:sldId id="285" r:id="rId29"/>
    <p:sldId id="283" r:id="rId30"/>
    <p:sldId id="271" r:id="rId31"/>
    <p:sldId id="282" r:id="rId32"/>
    <p:sldId id="27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CD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57E70-824C-4BFE-8FD2-21620A95C1E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564EA-FFAD-44E2-8CF7-35C5AE1A7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netler.ru/ikt/img/false-firefox-2.jpg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3" descr="безопасный интернет.jpg"/>
          <p:cNvPicPr>
            <a:picLocks noChangeAspect="1"/>
          </p:cNvPicPr>
          <p:nvPr/>
        </p:nvPicPr>
        <p:blipFill>
          <a:blip r:embed="rId2"/>
          <a:srcRect t="3162" b="5197"/>
          <a:stretch>
            <a:fillRect/>
          </a:stretch>
        </p:blipFill>
        <p:spPr>
          <a:xfrm>
            <a:off x="-32" y="83259"/>
            <a:ext cx="9144000" cy="6774765"/>
          </a:xfrm>
          <a:prstGeom prst="rect">
            <a:avLst/>
          </a:prstGeom>
          <a:solidFill>
            <a:srgbClr val="FFFFFF">
              <a:alpha val="65098"/>
            </a:srgbClr>
          </a:solidFill>
        </p:spPr>
      </p:pic>
      <p:sp>
        <p:nvSpPr>
          <p:cNvPr id="6" name="Прямоугольник 5"/>
          <p:cNvSpPr/>
          <p:nvPr/>
        </p:nvSpPr>
        <p:spPr>
          <a:xfrm>
            <a:off x="1000100" y="4363058"/>
            <a:ext cx="6930423" cy="923330"/>
          </a:xfrm>
          <a:prstGeom prst="rect">
            <a:avLst/>
          </a:prstGeom>
          <a:solidFill>
            <a:srgbClr val="F2DCDB">
              <a:alpha val="50196"/>
            </a:srgb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Безопасный Интернет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301038" cy="5143536"/>
          </a:xfrm>
        </p:spPr>
        <p:txBody>
          <a:bodyPr>
            <a:noAutofit/>
          </a:bodyPr>
          <a:lstStyle/>
          <a:p>
            <a:r>
              <a:rPr lang="ru-RU" sz="2400" dirty="0" smtClean="0"/>
              <a:t>60% детей-участников социальных сетей становятся объектами интереса педофилов.</a:t>
            </a:r>
          </a:p>
          <a:p>
            <a:pPr marL="3951288" indent="11113">
              <a:buNone/>
            </a:pPr>
            <a:r>
              <a:rPr lang="ru-RU" sz="1800" i="1" dirty="0" smtClean="0"/>
              <a:t>По данным независимого исследования лидирующего сотового оператора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Ежедневно в сети 750000 педофилов, в Рунете половина от этого числа.</a:t>
            </a:r>
          </a:p>
          <a:p>
            <a:r>
              <a:rPr lang="ru-RU" sz="2400" dirty="0" smtClean="0"/>
              <a:t>63% детей получали предложения об интимной связи со стороны взрослых на </a:t>
            </a:r>
            <a:r>
              <a:rPr lang="ru-RU" sz="2400" dirty="0" err="1" smtClean="0"/>
              <a:t>Мейл.ру</a:t>
            </a:r>
            <a:endParaRPr lang="ru-RU" sz="2400" dirty="0" smtClean="0"/>
          </a:p>
          <a:p>
            <a:r>
              <a:rPr lang="ru-RU" sz="2400" dirty="0" smtClean="0"/>
              <a:t>30 % получали порнографические материалы от других пользователей на </a:t>
            </a:r>
            <a:r>
              <a:rPr lang="ru-RU" sz="2400" dirty="0" err="1" smtClean="0"/>
              <a:t>Мейл.ру</a:t>
            </a:r>
            <a:endParaRPr lang="ru-RU" sz="2400" dirty="0" smtClean="0"/>
          </a:p>
          <a:p>
            <a:pPr algn="r">
              <a:buNone/>
            </a:pPr>
            <a:r>
              <a:rPr lang="ru-RU" sz="1800" i="1" dirty="0" smtClean="0"/>
              <a:t>По оценкам ООН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5068" y="210901"/>
            <a:ext cx="49304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Педофилия и 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42" y="1500174"/>
            <a:ext cx="8229600" cy="29289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«Летом у бабушки мы с подружкой </a:t>
            </a:r>
            <a:r>
              <a:rPr lang="ru-RU" i="1" dirty="0" err="1" smtClean="0"/>
              <a:t>фоткали</a:t>
            </a:r>
            <a:r>
              <a:rPr lang="ru-RU" i="1" dirty="0" smtClean="0"/>
              <a:t> друг друга </a:t>
            </a:r>
            <a:r>
              <a:rPr lang="ru-RU" i="1" dirty="0" err="1" smtClean="0"/>
              <a:t>топлес</a:t>
            </a:r>
            <a:r>
              <a:rPr lang="ru-RU" i="1" dirty="0" smtClean="0"/>
              <a:t> … Теперь моими фото восхищаются все посетители страницы…</a:t>
            </a:r>
            <a:r>
              <a:rPr lang="ru-RU" dirty="0" smtClean="0"/>
              <a:t>» </a:t>
            </a:r>
          </a:p>
          <a:p>
            <a:pPr algn="r">
              <a:buNone/>
            </a:pPr>
            <a:r>
              <a:rPr lang="ru-RU" dirty="0" smtClean="0"/>
              <a:t>Диана, 15 лет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5068" y="210901"/>
            <a:ext cx="24577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Ситуация 2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«Космическая </a:t>
            </a:r>
            <a:r>
              <a:rPr lang="ru-RU" dirty="0"/>
              <a:t>обезьянка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dirty="0"/>
              <a:t>Рулетка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dirty="0"/>
              <a:t>Американская мечта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dirty="0"/>
              <a:t>Трусливый цыпленок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457202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«Собачий кайф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429684" cy="4714908"/>
          </a:xfrm>
        </p:spPr>
        <p:txBody>
          <a:bodyPr>
            <a:normAutofit lnSpcReduction="10000"/>
          </a:bodyPr>
          <a:lstStyle/>
          <a:p>
            <a:pPr marL="4763" indent="-4763">
              <a:buNone/>
            </a:pPr>
            <a:r>
              <a:rPr lang="ru-RU" i="1" dirty="0"/>
              <a:t>«я делал собачий кайф раз </a:t>
            </a:r>
            <a:r>
              <a:rPr lang="ru-RU" i="1" dirty="0" smtClean="0"/>
              <a:t>двадцать, </a:t>
            </a:r>
            <a:r>
              <a:rPr lang="ru-RU" i="1" dirty="0"/>
              <a:t>но с остановками! лучше не душить! а просто дышишь башкой вниз глубоко 10 сек, быстро встаешь и напрягаешь </a:t>
            </a:r>
            <a:r>
              <a:rPr lang="ru-RU" i="1" dirty="0" err="1"/>
              <a:t>бошку</a:t>
            </a:r>
            <a:r>
              <a:rPr lang="ru-RU" i="1" dirty="0"/>
              <a:t> и падаешь)) потом просыпаешься </a:t>
            </a:r>
            <a:r>
              <a:rPr lang="ru-RU" i="1" dirty="0" smtClean="0"/>
              <a:t>типа </a:t>
            </a:r>
            <a:r>
              <a:rPr lang="ru-RU" i="1" dirty="0"/>
              <a:t>: </a:t>
            </a:r>
            <a:r>
              <a:rPr lang="ru-RU" i="1" dirty="0" smtClean="0"/>
              <a:t>WTF!? </a:t>
            </a:r>
            <a:r>
              <a:rPr lang="ru-RU" i="1" dirty="0"/>
              <a:t>а шарфами, футболками и </a:t>
            </a:r>
            <a:r>
              <a:rPr lang="ru-RU" i="1" dirty="0" err="1"/>
              <a:t>тп</a:t>
            </a:r>
            <a:r>
              <a:rPr lang="ru-RU" i="1" dirty="0"/>
              <a:t> </a:t>
            </a:r>
            <a:r>
              <a:rPr lang="ru-RU" i="1" dirty="0" err="1"/>
              <a:t>опастно</a:t>
            </a:r>
            <a:r>
              <a:rPr lang="ru-RU" i="1" dirty="0"/>
              <a:t>! артерии могут </a:t>
            </a:r>
            <a:r>
              <a:rPr lang="ru-RU" i="1" dirty="0" err="1"/>
              <a:t>захлопнуться...А</a:t>
            </a:r>
            <a:r>
              <a:rPr lang="ru-RU" i="1" dirty="0"/>
              <a:t> когда </a:t>
            </a:r>
            <a:r>
              <a:rPr lang="ru-RU" i="1" dirty="0" err="1"/>
              <a:t>бошку</a:t>
            </a:r>
            <a:r>
              <a:rPr lang="ru-RU" i="1" dirty="0"/>
              <a:t> напрягаешь </a:t>
            </a:r>
            <a:r>
              <a:rPr lang="ru-RU" i="1" dirty="0" err="1"/>
              <a:t>ничё</a:t>
            </a:r>
            <a:r>
              <a:rPr lang="ru-RU" i="1" dirty="0"/>
              <a:t> не </a:t>
            </a:r>
            <a:r>
              <a:rPr lang="ru-RU" i="1" dirty="0" err="1"/>
              <a:t>случится...токо</a:t>
            </a:r>
            <a:r>
              <a:rPr lang="ru-RU" i="1" dirty="0"/>
              <a:t> башка немножко будет болеть.. так что это </a:t>
            </a:r>
            <a:r>
              <a:rPr lang="ru-RU" i="1" dirty="0" err="1"/>
              <a:t>кул</a:t>
            </a:r>
            <a:r>
              <a:rPr lang="ru-RU" i="1" dirty="0"/>
              <a:t>! это не </a:t>
            </a:r>
            <a:r>
              <a:rPr lang="ru-RU" i="1" dirty="0" err="1"/>
              <a:t>опастно,отвечаю</a:t>
            </a:r>
            <a:r>
              <a:rPr lang="ru-RU" i="1" dirty="0"/>
              <a:t>, я 20 раз </a:t>
            </a:r>
            <a:r>
              <a:rPr lang="ru-RU" i="1" dirty="0" smtClean="0"/>
              <a:t>делал</a:t>
            </a:r>
            <a:r>
              <a:rPr lang="ru-RU" dirty="0"/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457202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«Собачий кайф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6143644"/>
            <a:ext cx="3575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WTF : </a:t>
            </a:r>
            <a:r>
              <a:rPr lang="en-US" dirty="0" smtClean="0"/>
              <a:t>What The Fuck</a:t>
            </a:r>
            <a:r>
              <a:rPr lang="ru-RU" dirty="0" smtClean="0"/>
              <a:t> (что за </a:t>
            </a:r>
            <a:r>
              <a:rPr lang="ru-RU" dirty="0" err="1" smtClean="0"/>
              <a:t>хрень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429684" cy="3929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«</a:t>
            </a:r>
            <a:r>
              <a:rPr lang="ru-RU" i="1" dirty="0"/>
              <a:t>Я делала всего 1 раз, слава богу не подействовало и БОЛЬШЕ НЕ БУДУ! у нас в школе было где-то два дня когда этим занималась вся школа. ни шагу нельзя было пройти не увидев как кто то сидит на полу и дышит как собака. СЛАВА БОГУ вмешались учителя и никто не пострадал</a:t>
            </a:r>
            <a:r>
              <a:rPr lang="ru-RU" dirty="0"/>
              <a:t>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457202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«Собачий кайф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7929618" cy="3143272"/>
          </a:xfrm>
        </p:spPr>
        <p:txBody>
          <a:bodyPr>
            <a:normAutofit/>
          </a:bodyPr>
          <a:lstStyle/>
          <a:p>
            <a:r>
              <a:rPr lang="ru-RU" dirty="0"/>
              <a:t>Общее число жертв: 783!</a:t>
            </a:r>
          </a:p>
          <a:p>
            <a:r>
              <a:rPr lang="ru-RU" dirty="0"/>
              <a:t>в возрастной группе до 18 лет – умерли  723,  травмированы 84,</a:t>
            </a:r>
          </a:p>
          <a:p>
            <a:r>
              <a:rPr lang="ru-RU" dirty="0"/>
              <a:t>в группе от 19 лет и старше – погибло 60, травмировано 3.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600079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«Собачий кайф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Статистика за 2010 год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46243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развитие энцефалопатии (структурных нарушений сосудов и тканей мозга),</a:t>
            </a:r>
          </a:p>
          <a:p>
            <a:pPr lvl="0"/>
            <a:r>
              <a:rPr lang="ru-RU" dirty="0" smtClean="0"/>
              <a:t>раздражительность и даже агрессия,</a:t>
            </a:r>
          </a:p>
          <a:p>
            <a:pPr lvl="0"/>
            <a:r>
              <a:rPr lang="ru-RU" dirty="0" smtClean="0"/>
              <a:t>утомляемость, бессонница,</a:t>
            </a:r>
          </a:p>
          <a:p>
            <a:pPr lvl="0"/>
            <a:r>
              <a:rPr lang="ru-RU" dirty="0" smtClean="0"/>
              <a:t>расстройства памяти,</a:t>
            </a:r>
          </a:p>
          <a:p>
            <a:pPr lvl="0"/>
            <a:r>
              <a:rPr lang="ru-RU" dirty="0" smtClean="0"/>
              <a:t>нарушение интеллекта...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700092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Последствия «Собачьего кайфа»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8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Появление </a:t>
            </a:r>
            <a:r>
              <a:rPr lang="ru-RU" dirty="0"/>
              <a:t>любых подозрительных отметин на шее. </a:t>
            </a:r>
          </a:p>
          <a:p>
            <a:r>
              <a:rPr lang="ru-RU" dirty="0" smtClean="0"/>
              <a:t>Изменение </a:t>
            </a:r>
            <a:r>
              <a:rPr lang="ru-RU" dirty="0"/>
              <a:t>поведения на откровенно агрессивное или взволнованное. </a:t>
            </a:r>
          </a:p>
          <a:p>
            <a:r>
              <a:rPr lang="ru-RU" dirty="0" smtClean="0"/>
              <a:t>Рядом </a:t>
            </a:r>
            <a:r>
              <a:rPr lang="ru-RU" dirty="0"/>
              <a:t>с ребенком находится ремень, веревка или пояс, и он не может объяснить, для чего ему в данное время нужны эти предметы. </a:t>
            </a:r>
          </a:p>
          <a:p>
            <a:r>
              <a:rPr lang="ru-RU" dirty="0" smtClean="0"/>
              <a:t>Жалобы </a:t>
            </a:r>
            <a:r>
              <a:rPr lang="ru-RU" dirty="0"/>
              <a:t>на сильные головные боли, потеря концентрации, болезненный румянец на лице.</a:t>
            </a:r>
          </a:p>
          <a:p>
            <a:r>
              <a:rPr lang="ru-RU" dirty="0" smtClean="0"/>
              <a:t>Покрасневшие </a:t>
            </a:r>
            <a:r>
              <a:rPr lang="ru-RU" dirty="0"/>
              <a:t>белки или любые другие значимые признаки напряжения глаз.</a:t>
            </a:r>
          </a:p>
          <a:p>
            <a:r>
              <a:rPr lang="ru-RU" dirty="0" smtClean="0"/>
              <a:t>Звуки </a:t>
            </a:r>
            <a:r>
              <a:rPr lang="ru-RU" dirty="0"/>
              <a:t>падения в тот момент, когда ребенок находится к комнате в одиночестве. </a:t>
            </a:r>
          </a:p>
          <a:p>
            <a:r>
              <a:rPr lang="ru-RU" dirty="0" smtClean="0"/>
              <a:t>Повышенный </a:t>
            </a:r>
            <a:r>
              <a:rPr lang="ru-RU" dirty="0"/>
              <a:t>интерес  к теме удушения, обсуждение его эффектов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14290"/>
            <a:ext cx="600079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Тревожные признаки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3643338"/>
          </a:xfrm>
        </p:spPr>
        <p:txBody>
          <a:bodyPr>
            <a:normAutofit/>
          </a:bodyPr>
          <a:lstStyle/>
          <a:p>
            <a:r>
              <a:rPr lang="ru-RU" i="1" dirty="0"/>
              <a:t>«</a:t>
            </a:r>
            <a:r>
              <a:rPr lang="ru-RU" i="1" dirty="0" err="1"/>
              <a:t>Блин....сегодня</a:t>
            </a:r>
            <a:r>
              <a:rPr lang="ru-RU" i="1" dirty="0"/>
              <a:t> первый раз </a:t>
            </a:r>
            <a:r>
              <a:rPr lang="ru-RU" i="1" dirty="0" err="1"/>
              <a:t>попробовала......так</a:t>
            </a:r>
            <a:r>
              <a:rPr lang="ru-RU" i="1" dirty="0"/>
              <a:t> классно! всё время </a:t>
            </a:r>
            <a:r>
              <a:rPr lang="ru-RU" i="1" dirty="0" err="1"/>
              <a:t>боялась....но</a:t>
            </a:r>
            <a:r>
              <a:rPr lang="ru-RU" i="1" dirty="0"/>
              <a:t> это такие КЛЁВЫЕ </a:t>
            </a:r>
            <a:r>
              <a:rPr lang="ru-RU" i="1" dirty="0" err="1"/>
              <a:t>ощущения....разноцветные</a:t>
            </a:r>
            <a:r>
              <a:rPr lang="ru-RU" i="1" dirty="0"/>
              <a:t> картинки перед глазами! а когда уже очнёшься не втыкаешь сразу где ты! Хоть это и опасно, но мне очень понравилось!»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457202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Ситуация 3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71678"/>
            <a:ext cx="5715040" cy="18573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5-9 лет – 50 суицидов</a:t>
            </a:r>
          </a:p>
          <a:p>
            <a:pPr marL="0" indent="0">
              <a:buNone/>
            </a:pPr>
            <a:r>
              <a:rPr lang="ru-RU" dirty="0" smtClean="0"/>
              <a:t>10-14 лет – 250 суицидов</a:t>
            </a:r>
          </a:p>
          <a:p>
            <a:pPr marL="0" indent="0">
              <a:buNone/>
            </a:pPr>
            <a:r>
              <a:rPr lang="ru-RU" dirty="0" smtClean="0"/>
              <a:t>14 -18 лет – 2500 суицидов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66"/>
            <a:ext cx="71438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Суицид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Статистика по России за 2010 год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457200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данным Росстата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2800" dirty="0"/>
              <a:t>Доступ к </a:t>
            </a:r>
            <a:r>
              <a:rPr lang="ru-RU" sz="2800" dirty="0" err="1"/>
              <a:t>декструктивной</a:t>
            </a:r>
            <a:r>
              <a:rPr lang="ru-RU" sz="2800" dirty="0"/>
              <a:t> </a:t>
            </a:r>
            <a:r>
              <a:rPr lang="ru-RU" sz="2800" dirty="0" smtClean="0"/>
              <a:t>информации.</a:t>
            </a:r>
            <a:endParaRPr lang="ru-RU" sz="2800" dirty="0"/>
          </a:p>
          <a:p>
            <a:pPr lvl="0"/>
            <a:r>
              <a:rPr lang="ru-RU" sz="2800" dirty="0" smtClean="0"/>
              <a:t>Быстрое </a:t>
            </a:r>
            <a:r>
              <a:rPr lang="ru-RU" sz="2800" dirty="0"/>
              <a:t>разглашение контактных данных или другой личной информации.</a:t>
            </a:r>
          </a:p>
          <a:p>
            <a:pPr lvl="0"/>
            <a:r>
              <a:rPr lang="ru-RU" sz="2800" dirty="0"/>
              <a:t>Злонамеренные или пугающие сообщения.</a:t>
            </a:r>
          </a:p>
          <a:p>
            <a:pPr lvl="0"/>
            <a:r>
              <a:rPr lang="ru-RU" sz="2800" dirty="0"/>
              <a:t>Детский маркетинг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pPr lvl="0"/>
            <a:r>
              <a:rPr lang="ru-RU" sz="2800" dirty="0" smtClean="0"/>
              <a:t>Жульничество</a:t>
            </a:r>
            <a:r>
              <a:rPr lang="ru-RU" sz="2800" dirty="0"/>
              <a:t>, мошенничество и пр</a:t>
            </a:r>
            <a:r>
              <a:rPr lang="ru-RU" sz="2800" dirty="0" smtClean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57166"/>
            <a:ext cx="46224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Опасности Интернета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429684" cy="500066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Суицид является “убийцей № 2”.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правило, суицид не происходит без предупреждения.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Суицид можно предотвратить.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Подростки, которые совершают попытку покончить с собой, психически больными не  являются.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Суицид – это не просто способ обратить на себя внимание.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Чем лучше настроение у </a:t>
            </a:r>
            <a:r>
              <a:rPr lang="ru-RU" dirty="0" err="1" smtClean="0"/>
              <a:t>суицидента</a:t>
            </a:r>
            <a:r>
              <a:rPr lang="ru-RU" dirty="0" smtClean="0"/>
              <a:t>, тем больше риск.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457202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Суицид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429684" cy="392909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Две основные вещи: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Нам нужно, чтобы нас любили.</a:t>
            </a:r>
          </a:p>
          <a:p>
            <a:pPr>
              <a:buNone/>
            </a:pPr>
            <a:r>
              <a:rPr lang="ru-RU" dirty="0" smtClean="0"/>
              <a:t>2. Нам нужно хорошо к себе относиться.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Два основных принципа: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Наше поведение зависит от того, как мы к себе относимся.</a:t>
            </a:r>
          </a:p>
          <a:p>
            <a:pPr>
              <a:buNone/>
            </a:pPr>
            <a:r>
              <a:rPr lang="ru-RU" dirty="0" smtClean="0"/>
              <a:t>2. Поведение каждого человека имеет цель.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457202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важно!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28662" y="5000636"/>
            <a:ext cx="76335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 может предотвратить самоубийство!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заботливого друга зависит многое.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может спасти жизнь.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3286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«Мне 16, суицидальные мысли не отпускают на протяжении полу года. Рухнуло всё. Друзья отвернулись, Мать не понимает, даже поговорить с ней невозможно, либо посылает либо начинает кричать…»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53777"/>
            <a:ext cx="600079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Ситуация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015286" cy="2714644"/>
          </a:xfrm>
        </p:spPr>
        <p:txBody>
          <a:bodyPr>
            <a:normAutofit/>
          </a:bodyPr>
          <a:lstStyle/>
          <a:p>
            <a:pPr marL="4763" indent="-4763">
              <a:buNone/>
            </a:pPr>
            <a:r>
              <a:rPr lang="ru-RU" dirty="0" smtClean="0"/>
              <a:t>Подростки, которых не любят, которые сами не испытывают симпатии к своим одноклассникам и учителям, которые чувствуют себя чужими и дома, и в школе, и во дворе.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24518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Зона риска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85926"/>
            <a:ext cx="8015286" cy="27146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Основные эффекты:</a:t>
            </a:r>
          </a:p>
          <a:p>
            <a:pPr lvl="0"/>
            <a:r>
              <a:rPr lang="ru-RU" dirty="0" smtClean="0"/>
              <a:t>головные боли;</a:t>
            </a:r>
          </a:p>
          <a:p>
            <a:pPr lvl="0"/>
            <a:r>
              <a:rPr lang="ru-RU" dirty="0" smtClean="0"/>
              <a:t>нарушение памяти;</a:t>
            </a:r>
          </a:p>
          <a:p>
            <a:pPr lvl="0"/>
            <a:r>
              <a:rPr lang="ru-RU" dirty="0" smtClean="0"/>
              <a:t>снижение общей активности головного мозга.</a:t>
            </a:r>
          </a:p>
          <a:p>
            <a:pPr marL="4763" indent="-4763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44405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Звуковые наркотики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85926"/>
            <a:ext cx="8015286" cy="2714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90% детей в возрасте от 9 до 14 лет сталкивались с порнографией в Интернете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297870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Порнография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314" y="737789"/>
            <a:ext cx="892968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Установить компьютер в общей комнате.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Рассказать ребенку, что такое Интернет-пространство.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Договориться с ребенком о времени, проводимом в Интернете.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Объяснить детям, что в Интернете человек может быть ни тем, за кого себя выдаёт.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Приучать ребёнка к тому, что нельзя раскрывать свои личные данные в Интернете.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Беседовать с детьми об их  виртуальных друзьях.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Предупреждать ребенка о том, что в сети он может столкнуться с опасным </a:t>
            </a:r>
            <a:r>
              <a:rPr lang="ru-RU" sz="2800" dirty="0" err="1" smtClean="0"/>
              <a:t>контентом</a:t>
            </a:r>
            <a:r>
              <a:rPr lang="ru-RU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Рассказывать ребенку о мошенничестве в сети.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0"/>
            <a:ext cx="43151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Памятка родителям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214290"/>
            <a:ext cx="857252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следует делать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получении злонамеренных сообщений по электронной почте или SMS?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lvl="0" indent="-457200">
              <a:buFont typeface="+mj-lt"/>
              <a:buAutoNum type="arabicParenR"/>
            </a:pP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открывать сообщения от полностью незнакомых людей.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отвечать на злонамеренные сообщения. 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выяснится, что отправитель учится в одной школе, обратиться в администрацию школы.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оскорбления не прекращаются, можно изменить адрес электронной почты или номер телефона.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Сохранять сообщения для последующих действий.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Настроить игнорирование сообщений от определенного отправителя.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известен адрес электронной почты отправителя, отправить копию злонамеренного сообщения поставщику услуг Интернета и попросить его удалить этот адрес электронной почты.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адрес электронной почты отправителя неизвестен, обратитесь за помощью к поставщику услуг Интернета.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5"/>
            <a:ext cx="871543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делать при обнаружении опубликованных в Интернете оскорбительных текстов в ваш адрес или ваших фотографий?</a:t>
            </a:r>
          </a:p>
          <a:p>
            <a:pPr marL="514350" lvl="0" indent="-514350">
              <a:buFont typeface="+mj-lt"/>
              <a:buAutoNum type="arabicParenR"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/>
              <a:t>Сохранить все страницы, на которых был найден этот материал, для последующих действий.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800" dirty="0" smtClean="0"/>
              <a:t>Если по сайту или его адресу можно определить поставщика услуг, необходимо связаться с ним. Поставщик услуг может удалить текст и, вероятно, раскрыть личность автора.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800" dirty="0" smtClean="0"/>
              <a:t>Попросить собственного оператора Интернета связаться с администратором данного сайта и запросить удаление материалов.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800" dirty="0" smtClean="0"/>
              <a:t>Если оскорбление очень серьезное и является преступлением, обратиться в полицию.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4"/>
            <a:ext cx="871543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Куда обращаться с уведомлением о проблемах?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Неуместный маркетинг:</a:t>
            </a:r>
            <a:r>
              <a:rPr lang="ru-RU" sz="2800" dirty="0" smtClean="0"/>
              <a:t> в случае нарушения прав потребителей необходимо обратиться в органы по защите прав потребителей города, либо в суд.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Жульничество, мошенничество</a:t>
            </a:r>
            <a:r>
              <a:rPr lang="ru-RU" sz="2800" dirty="0" smtClean="0"/>
              <a:t>: в органы внутренних дел по месту жительства.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Неправильное использование личной информации</a:t>
            </a:r>
            <a:r>
              <a:rPr lang="ru-RU" sz="2800" dirty="0" smtClean="0"/>
              <a:t>: в управление «К» БСТМ МВД РФ.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Детская порнография</a:t>
            </a:r>
            <a:r>
              <a:rPr lang="ru-RU" sz="2800" dirty="0" smtClean="0"/>
              <a:t>:</a:t>
            </a:r>
            <a:r>
              <a:rPr lang="ru-RU" sz="2800" b="1" dirty="0" smtClean="0"/>
              <a:t> </a:t>
            </a:r>
            <a:r>
              <a:rPr lang="ru-RU" sz="2800" dirty="0" smtClean="0"/>
              <a:t>в управление «К» БСТМ МВД РФ (сообщить о </a:t>
            </a:r>
            <a:r>
              <a:rPr lang="ru-RU" sz="2800" dirty="0" err="1" smtClean="0"/>
              <a:t>веб-сайтах</a:t>
            </a:r>
            <a:r>
              <a:rPr lang="ru-RU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Другие оскорбительные или неуместные материалы: </a:t>
            </a:r>
            <a:r>
              <a:rPr lang="ru-RU" sz="2800" dirty="0" smtClean="0"/>
              <a:t>к собственному оператору Интернета или администратору данного </a:t>
            </a:r>
            <a:r>
              <a:rPr lang="ru-RU" sz="2800" dirty="0" err="1" smtClean="0"/>
              <a:t>веб-сайта</a:t>
            </a:r>
            <a:r>
              <a:rPr lang="ru-RU" sz="2800" dirty="0" smtClean="0"/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586790" cy="5072098"/>
          </a:xfrm>
          <a:ln>
            <a:noFill/>
          </a:ln>
        </p:spPr>
        <p:txBody>
          <a:bodyPr>
            <a:noAutofit/>
          </a:bodyPr>
          <a:lstStyle/>
          <a:p>
            <a:pPr lvl="0"/>
            <a:r>
              <a:rPr lang="ru-RU" dirty="0" smtClean="0"/>
              <a:t>Навязчивый </a:t>
            </a:r>
            <a:r>
              <a:rPr lang="ru-RU" dirty="0" err="1" smtClean="0"/>
              <a:t>веб-сёрфинг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Пристрастие к виртуальному общению и виртуальным знакомствам.</a:t>
            </a:r>
          </a:p>
          <a:p>
            <a:pPr lvl="0"/>
            <a:r>
              <a:rPr lang="ru-RU" dirty="0" smtClean="0"/>
              <a:t>Игровая зависимость.</a:t>
            </a:r>
          </a:p>
          <a:p>
            <a:r>
              <a:rPr lang="ru-RU" dirty="0" smtClean="0"/>
              <a:t>Пристрастие к просмотру фильмов через Интернет.</a:t>
            </a:r>
          </a:p>
          <a:p>
            <a:pPr lvl="0"/>
            <a:r>
              <a:rPr lang="ru-RU" dirty="0" smtClean="0"/>
              <a:t>Навязчивая финансовая </a:t>
            </a:r>
          </a:p>
          <a:p>
            <a:pPr lvl="0" indent="19050">
              <a:spcBef>
                <a:spcPts val="0"/>
              </a:spcBef>
              <a:buNone/>
            </a:pPr>
            <a:r>
              <a:rPr lang="ru-RU" dirty="0" smtClean="0"/>
              <a:t>потребность.</a:t>
            </a:r>
          </a:p>
          <a:p>
            <a:pPr lvl="0"/>
            <a:r>
              <a:rPr lang="ru-RU" dirty="0" err="1" smtClean="0"/>
              <a:t>Киберсексуальная</a:t>
            </a:r>
            <a:r>
              <a:rPr lang="ru-RU" dirty="0" smtClean="0"/>
              <a:t> зависимость.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42852"/>
            <a:ext cx="65236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Формы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Интернет-зависимости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yadya-2.jpg"/>
          <p:cNvPicPr>
            <a:picLocks noGrp="1" noChangeAspect="1"/>
          </p:cNvPicPr>
          <p:nvPr>
            <p:ph idx="1"/>
          </p:nvPr>
        </p:nvPicPr>
        <p:blipFill>
          <a:blip r:embed="rId2"/>
          <a:srcRect t="7313" b="22528"/>
          <a:stretch>
            <a:fillRect/>
          </a:stretch>
        </p:blipFill>
        <p:spPr>
          <a:xfrm>
            <a:off x="2357422" y="241960"/>
            <a:ext cx="4643470" cy="6515564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607223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Компьютерный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лохотрон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\\poiskserver\filemetodist\Неделя безопасного Рунета\Старшеклассникам\sms-block-flash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4286250" cy="2676525"/>
          </a:xfrm>
          <a:prstGeom prst="rect">
            <a:avLst/>
          </a:prstGeom>
          <a:noFill/>
        </p:spPr>
      </p:pic>
      <p:pic>
        <p:nvPicPr>
          <p:cNvPr id="1027" name="Picture 3" descr="Очередной лохотрон: лже-Firefox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357686" y="2428868"/>
            <a:ext cx="4289425" cy="36496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8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Никотина Лидия </a:t>
            </a:r>
            <a:r>
              <a:rPr lang="ru-RU" dirty="0"/>
              <a:t>Л</a:t>
            </a:r>
            <a:r>
              <a:rPr lang="ru-RU" dirty="0" smtClean="0"/>
              <a:t>еонидовна,</a:t>
            </a:r>
          </a:p>
          <a:p>
            <a:pPr marL="4763" indent="-4763">
              <a:buNone/>
            </a:pPr>
            <a:r>
              <a:rPr lang="ru-RU" dirty="0" smtClean="0"/>
              <a:t>заместитель директора по ИКТ Центра для одарённых детей «Поиск» г. Ставрополя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i="1" dirty="0" smtClean="0"/>
              <a:t>Телефон</a:t>
            </a:r>
            <a:r>
              <a:rPr lang="ru-RU" dirty="0" smtClean="0"/>
              <a:t>: (8652)35-70-55, 35-24-47</a:t>
            </a:r>
          </a:p>
          <a:p>
            <a:pPr>
              <a:buNone/>
            </a:pPr>
            <a:r>
              <a:rPr lang="en-US" i="1" dirty="0" smtClean="0"/>
              <a:t>E-mail</a:t>
            </a:r>
            <a:r>
              <a:rPr lang="en-US" dirty="0" smtClean="0"/>
              <a:t>: Nikotina@stavpoisk.ru</a:t>
            </a:r>
          </a:p>
          <a:p>
            <a:pPr>
              <a:buNone/>
            </a:pPr>
            <a:r>
              <a:rPr lang="en-US" i="1" dirty="0" smtClean="0"/>
              <a:t>http</a:t>
            </a:r>
            <a:r>
              <a:rPr lang="en-US" dirty="0" smtClean="0"/>
              <a:t>:// stavdeti.ru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28604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42852"/>
            <a:ext cx="48645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Интернет-зависимость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14422"/>
            <a:ext cx="8072494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«Интернет-зависимость» («</a:t>
            </a:r>
            <a:r>
              <a:rPr lang="ru-RU" sz="3200" dirty="0" err="1" smtClean="0"/>
              <a:t>Internet</a:t>
            </a:r>
            <a:r>
              <a:rPr lang="ru-RU" sz="3200" dirty="0" smtClean="0"/>
              <a:t> </a:t>
            </a:r>
            <a:r>
              <a:rPr lang="ru-RU" sz="3200" dirty="0" err="1" smtClean="0"/>
              <a:t>Addiction</a:t>
            </a:r>
            <a:r>
              <a:rPr lang="ru-RU" sz="3200" dirty="0" smtClean="0"/>
              <a:t> </a:t>
            </a:r>
            <a:r>
              <a:rPr lang="ru-RU" sz="3200" dirty="0" err="1" smtClean="0"/>
              <a:t>Disorder</a:t>
            </a:r>
            <a:r>
              <a:rPr lang="ru-RU" sz="3200" dirty="0" smtClean="0"/>
              <a:t>», IAD) </a:t>
            </a:r>
          </a:p>
          <a:p>
            <a:endParaRPr lang="ru-RU" sz="3200" dirty="0" smtClean="0"/>
          </a:p>
          <a:p>
            <a:r>
              <a:rPr lang="ru-RU" sz="3200" dirty="0" smtClean="0"/>
              <a:t>Термин ввёл нью-йоркский психиатр </a:t>
            </a:r>
          </a:p>
          <a:p>
            <a:r>
              <a:rPr lang="ru-RU" sz="3200" dirty="0" smtClean="0"/>
              <a:t>Иван </a:t>
            </a:r>
            <a:r>
              <a:rPr lang="ru-RU" sz="3200" dirty="0" err="1" smtClean="0"/>
              <a:t>Голдберг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42" y="1500174"/>
            <a:ext cx="8229600" cy="29289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i="1" dirty="0" smtClean="0"/>
              <a:t>Однажды я встал в 3 часа утра, чтобы залезть в «сетку», и встретил там своего друга, который пока не ложился спать. В 3 часа ночи он все еще висел в интернете…</a:t>
            </a:r>
            <a:r>
              <a:rPr lang="ru-RU" dirty="0" smtClean="0"/>
              <a:t>» </a:t>
            </a:r>
          </a:p>
          <a:p>
            <a:pPr algn="r">
              <a:buNone/>
            </a:pPr>
            <a:r>
              <a:rPr lang="ru-RU" dirty="0" smtClean="0"/>
              <a:t>Алексей, 16 лет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5068" y="210901"/>
            <a:ext cx="24577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Ситуация 1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357298"/>
            <a:ext cx="7715304" cy="200026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763" indent="-4763">
              <a:buNone/>
            </a:pPr>
            <a:r>
              <a:rPr lang="ru-RU" dirty="0" smtClean="0"/>
              <a:t>от английских слов «</a:t>
            </a:r>
            <a:r>
              <a:rPr lang="ru-RU" dirty="0" err="1" smtClean="0"/>
              <a:t>sex</a:t>
            </a:r>
            <a:r>
              <a:rPr lang="ru-RU" dirty="0" smtClean="0"/>
              <a:t>» + «</a:t>
            </a:r>
            <a:r>
              <a:rPr lang="ru-RU" dirty="0" err="1" smtClean="0"/>
              <a:t>texting</a:t>
            </a:r>
            <a:r>
              <a:rPr lang="ru-RU" dirty="0" smtClean="0"/>
              <a:t>» - процесс отправки SMS-сообщений сексуального характера. </a:t>
            </a:r>
          </a:p>
          <a:p>
            <a:pPr marL="4763" indent="-4763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42852"/>
            <a:ext cx="19781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Секстинг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28" y="928670"/>
            <a:ext cx="8586790" cy="450059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763" indent="-4763">
              <a:buNone/>
            </a:pPr>
            <a:r>
              <a:rPr lang="ru-RU" dirty="0"/>
              <a:t>«</a:t>
            </a:r>
            <a:r>
              <a:rPr lang="ru-RU" i="1" dirty="0"/>
              <a:t>Разве можно считать демонстрацию красивого тела преступлением? По-моему, это намного интереснее, чем фотографии грабежей и убийств, которые регулярно появляются в Интернете. Каждый человек, выступающий против </a:t>
            </a:r>
            <a:r>
              <a:rPr lang="ru-RU" i="1" dirty="0" err="1"/>
              <a:t>секстинга</a:t>
            </a:r>
            <a:r>
              <a:rPr lang="ru-RU" i="1" dirty="0"/>
              <a:t>, всего лишь </a:t>
            </a:r>
            <a:r>
              <a:rPr lang="ru-RU" i="1" dirty="0" err="1"/>
              <a:t>закомплексованный</a:t>
            </a:r>
            <a:r>
              <a:rPr lang="ru-RU" i="1" dirty="0"/>
              <a:t> психопат</a:t>
            </a:r>
            <a:r>
              <a:rPr lang="ru-RU" dirty="0"/>
              <a:t>». </a:t>
            </a:r>
            <a:endParaRPr lang="ru-RU" dirty="0" smtClean="0"/>
          </a:p>
          <a:p>
            <a:pPr marL="4763" indent="-4763" algn="r">
              <a:buNone/>
            </a:pPr>
            <a:r>
              <a:rPr lang="ru-RU" dirty="0" smtClean="0"/>
              <a:t>Яна, 16 лет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42852"/>
            <a:ext cx="19781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Секстинг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42852"/>
            <a:ext cx="19781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Секстинг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500174"/>
            <a:ext cx="8501122" cy="3046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/>
              <a:t>Я не понимаю, почему взрослые так негативно относятся к </a:t>
            </a:r>
            <a:r>
              <a:rPr lang="ru-RU" sz="3200" i="1" dirty="0" err="1"/>
              <a:t>секстингу</a:t>
            </a:r>
            <a:r>
              <a:rPr lang="ru-RU" sz="3200" i="1" dirty="0"/>
              <a:t>. Не исключено, что в глубине души они нам завидуют. Ведь пятьдесят лет назад не было возможности так повеселиться</a:t>
            </a:r>
            <a:r>
              <a:rPr lang="ru-RU" sz="3200" i="1" dirty="0" smtClean="0"/>
              <a:t>»</a:t>
            </a:r>
          </a:p>
          <a:p>
            <a:pPr algn="r"/>
            <a:r>
              <a:rPr lang="ru-RU" sz="3200" dirty="0" smtClean="0"/>
              <a:t>Игорь, 14 лет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3400436"/>
          </a:xfrm>
        </p:spPr>
        <p:txBody>
          <a:bodyPr>
            <a:normAutofit/>
          </a:bodyPr>
          <a:lstStyle/>
          <a:p>
            <a:r>
              <a:rPr lang="ru-RU" dirty="0" smtClean="0"/>
              <a:t>Фотографии подростка разойдутся по сети в широком доступе.</a:t>
            </a:r>
          </a:p>
          <a:p>
            <a:r>
              <a:rPr lang="ru-RU" dirty="0" smtClean="0"/>
              <a:t>Подростки могут спровоцировать педофилов на преступные действия.</a:t>
            </a:r>
          </a:p>
          <a:p>
            <a:r>
              <a:rPr lang="ru-RU" dirty="0" smtClean="0"/>
              <a:t>К </a:t>
            </a:r>
            <a:r>
              <a:rPr lang="ru-RU" dirty="0" err="1" smtClean="0"/>
              <a:t>секстингу</a:t>
            </a:r>
            <a:r>
              <a:rPr lang="ru-RU" dirty="0" smtClean="0"/>
              <a:t> можно пристраститься, как к наркотику.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5068" y="210901"/>
            <a:ext cx="19781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Секстинг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1349</Words>
  <Application>Microsoft Office PowerPoint</Application>
  <PresentationFormat>Экран (4:3)</PresentationFormat>
  <Paragraphs>152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Лидия</dc:creator>
  <cp:lastModifiedBy>lidia</cp:lastModifiedBy>
  <cp:revision>35</cp:revision>
  <dcterms:created xsi:type="dcterms:W3CDTF">2012-01-27T17:43:32Z</dcterms:created>
  <dcterms:modified xsi:type="dcterms:W3CDTF">2012-03-30T08:07:47Z</dcterms:modified>
</cp:coreProperties>
</file>